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445" r:id="rId2"/>
    <p:sldId id="446" r:id="rId3"/>
    <p:sldId id="447" r:id="rId4"/>
    <p:sldId id="448" r:id="rId5"/>
    <p:sldId id="449" r:id="rId6"/>
    <p:sldId id="407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75" r:id="rId34"/>
    <p:sldId id="284" r:id="rId35"/>
    <p:sldId id="285" r:id="rId36"/>
    <p:sldId id="286" r:id="rId37"/>
    <p:sldId id="450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65" r:id="rId55"/>
  </p:sldIdLst>
  <p:sldSz cx="9144000" cy="6858000" type="screen4x3"/>
  <p:notesSz cx="6858000" cy="9144000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249" userDrawn="1">
          <p15:clr>
            <a:srgbClr val="A4A3A4"/>
          </p15:clr>
        </p15:guide>
        <p15:guide id="4" pos="55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dine Sanhueza" initials="K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400"/>
    <a:srgbClr val="FF7C07"/>
    <a:srgbClr val="009900"/>
    <a:srgbClr val="0B215B"/>
    <a:srgbClr val="003D7C"/>
    <a:srgbClr val="CD0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9"/>
    <p:restoredTop sz="94343" autoAdjust="0"/>
  </p:normalViewPr>
  <p:slideViewPr>
    <p:cSldViewPr snapToGrid="0" snapToObjects="1">
      <p:cViewPr varScale="1">
        <p:scale>
          <a:sx n="76" d="100"/>
          <a:sy n="76" d="100"/>
        </p:scale>
        <p:origin x="192" y="464"/>
      </p:cViewPr>
      <p:guideLst>
        <p:guide orient="horz" pos="1117"/>
        <p:guide orient="horz" pos="3997"/>
        <p:guide pos="249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8E0D6-6212-E842-A73E-3B7FC6A8F192}" type="datetimeFigureOut">
              <a:rPr lang="es-ES_tradnl" smtClean="0"/>
              <a:t>16/11/20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1B0C3-C0CF-7144-9FB0-F96185DCCE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573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381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25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20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4578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7817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629522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o del título"/>
          <p:cNvSpPr txBox="1">
            <a:spLocks noGrp="1"/>
          </p:cNvSpPr>
          <p:nvPr>
            <p:ph type="title"/>
          </p:nvPr>
        </p:nvSpPr>
        <p:spPr>
          <a:xfrm>
            <a:off x="666750" y="1719262"/>
            <a:ext cx="7810501" cy="1743076"/>
          </a:xfrm>
          <a:prstGeom prst="rect">
            <a:avLst/>
          </a:prstGeom>
        </p:spPr>
        <p:txBody>
          <a:bodyPr lIns="27093" tIns="27093" rIns="27093" bIns="27093" anchor="b"/>
          <a:lstStyle>
            <a:lvl1pPr defTabSz="412735">
              <a:defRPr sz="5484"/>
            </a:lvl1pPr>
          </a:lstStyle>
          <a:p>
            <a:r>
              <a:t>Texto del título</a:t>
            </a:r>
          </a:p>
        </p:txBody>
      </p:sp>
      <p:sp>
        <p:nvSpPr>
          <p:cNvPr id="11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666750" y="3509962"/>
            <a:ext cx="7810501" cy="595313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algn="ctr" defTabSz="412735">
              <a:spcBef>
                <a:spcPts val="0"/>
              </a:spcBef>
              <a:buSzTx/>
              <a:buNone/>
              <a:defRPr sz="2672"/>
            </a:lvl1pPr>
            <a:lvl2pPr marL="0" indent="0" algn="ctr" defTabSz="412735">
              <a:spcBef>
                <a:spcPts val="0"/>
              </a:spcBef>
              <a:buSzTx/>
              <a:buNone/>
              <a:defRPr sz="2672"/>
            </a:lvl2pPr>
            <a:lvl3pPr marL="0" indent="0" algn="ctr" defTabSz="412735">
              <a:spcBef>
                <a:spcPts val="0"/>
              </a:spcBef>
              <a:buSzTx/>
              <a:buNone/>
              <a:defRPr sz="2672"/>
            </a:lvl3pPr>
            <a:lvl4pPr marL="0" indent="0" algn="ctr" defTabSz="412735">
              <a:spcBef>
                <a:spcPts val="0"/>
              </a:spcBef>
              <a:buSzTx/>
              <a:buNone/>
              <a:defRPr sz="2672"/>
            </a:lvl4pPr>
            <a:lvl5pPr marL="0" indent="0" algn="ctr" defTabSz="412735">
              <a:spcBef>
                <a:spcPts val="0"/>
              </a:spcBef>
              <a:buSzTx/>
              <a:buNone/>
              <a:defRPr sz="2672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4466665" y="5762625"/>
            <a:ext cx="205907" cy="194691"/>
          </a:xfrm>
          <a:prstGeom prst="rect">
            <a:avLst/>
          </a:prstGeom>
        </p:spPr>
        <p:txBody>
          <a:bodyPr lIns="27093" tIns="27093" rIns="27093" bIns="27093"/>
          <a:lstStyle>
            <a:lvl1pPr defTabSz="412735"/>
          </a:lstStyle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8147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72786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13429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563" y="18256"/>
            <a:ext cx="5975927" cy="7298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E4D790-4C2B-4D52-9BB6-D68CC78EB3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5675" y="5652655"/>
            <a:ext cx="4165600" cy="61003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4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67471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51428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30783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15363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4638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120B0-2BAF-C849-945E-F9FEF71CE641}" type="datetimeFigureOut">
              <a:rPr lang="es-PA" smtClean="0"/>
              <a:t>11/16/20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6C9A-B325-0843-9242-79B54DC37190}" type="slidenum">
              <a:rPr lang="es-PA" smtClean="0"/>
              <a:t>‹Nº›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29320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9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1"/>
    </mc:Choice>
    <mc:Fallback xmlns="">
      <p:transition spd="slow" advTm="60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13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t>https://panamaaldia.news/expo-feria-de-la-asociacion-de-empresas-del-area-panama-pacifico-un-encuentro-de-crecimiento-bienestar-y-emprendimiento/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al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19BCBA-8DAF-D84A-8BF5-C3777165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863" y="138790"/>
            <a:ext cx="5975927" cy="729890"/>
          </a:xfrm>
        </p:spPr>
        <p:txBody>
          <a:bodyPr>
            <a:normAutofit/>
          </a:bodyPr>
          <a:lstStyle/>
          <a:p>
            <a:pPr algn="ctr">
              <a:defRPr sz="3500" b="1"/>
            </a:pPr>
            <a:r>
              <a:rPr sz="3200" dirty="0" err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</a:t>
            </a:r>
            <a:r>
              <a:rPr sz="3200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s-ES" sz="3200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sz="3200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492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t>https://panamaaldia.news/expo-feria-de-la-asociacion-de-empresas-del-area-panama-pacifico-un-encuentro-de-crecimiento-bienestar-y-emprendimiento-2/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al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B6CFE29-A518-C347-9AC8-5814A30B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32C0DC-766D-B141-9E16-1773F6CC265A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653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t>https://elcapitalfinanciero.com/empresa-de-panama-pacifico-preparan-una-nueva-version-de-su-feria-comercial/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El Capital Financiero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45458B41-D885-A042-8729-C329F6E7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6A9128-8D32-CE47-99A3-AC2A52882370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89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t>http://prnoticiaspanama.com/expo-feria-de-la-asociacion-de-empresas-del-area-panama-pacifico-un-encuentro-de-crecimiento-bienestar-y-emprendimiento/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 Noticias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9334D51A-DD01-E540-AC67-33C279CF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E1E4D08-7311-0C4A-9AAC-9CEEFDFC3027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89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https://verpanama.com/expo-feria-2020-area-panama-pacifico/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Ver Panamá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33354068-AB37-E84C-9A2A-9D84A62C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E190EE-43A5-C84B-9D47-313E1A0E8C45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702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t>https://xpectativapty.com/2020/10/14/expo-feria-de-la-asociacion-de-empresas-del-area-panama-pacifico-un-encuentro-de-crecimiento-bienestar-y-emprendimiento/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Xpectativa Pty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62E11514-F498-9347-B954-006D4A94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2C28E-D039-094F-A446-75F6CA0C7C4C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9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https://www.eventos507.com/expo-feria-2020-de-panama-pacifico/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Eventos 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308B5F30-4C0C-6048-A723-B8856B4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CE2E577-2D7D-3D49-9A81-F4E565D3788E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03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15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t>https://profesionalespanama.net/nacionales/anuncian-feria-de-la-asociacion-de-empresas-del-area-panama-pacifico/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Profesionales Panamá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A8BDE984-8E37-C149-AC7E-395EBA66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3A5F4B-4CA2-6D47-9593-6CFB2057CB33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267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15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PA" dirty="0"/>
              <a:t>https://www.panamaamerica.com.pa/economia/anuncian-feria-asociacion-empresas-del-area-panama-pacifico-1174049</a:t>
            </a:r>
            <a:endParaRPr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América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E0987D-FC18-314E-A05D-C994BF2C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" y="2026292"/>
            <a:ext cx="4165600" cy="3678136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983BA852-37D6-6A4B-9205-979E476D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39DB509-4355-7A4A-8275-17EE8B0BC638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482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15 de Octubre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Telemetro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128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3,910.40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15,641.60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8581" cy="5212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D3E8ED-C8C8-F14B-843B-D014C5028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60575"/>
            <a:ext cx="4864100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2B98DE49-A71A-644D-A685-67A59696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3499CB-A9E6-E444-90C2-5023B7FE5DD8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Televisión</a:t>
            </a:r>
          </a:p>
        </p:txBody>
      </p:sp>
    </p:spTree>
    <p:extLst>
      <p:ext uri="{BB962C8B-B14F-4D97-AF65-F5344CB8AC3E}">
        <p14:creationId xmlns:p14="http://schemas.microsoft.com/office/powerpoint/2010/main" val="88951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7ED5BE7-E78C-7B4B-A192-58DEDF018146}"/>
              </a:ext>
            </a:extLst>
          </p:cNvPr>
          <p:cNvSpPr txBox="1">
            <a:spLocks/>
          </p:cNvSpPr>
          <p:nvPr/>
        </p:nvSpPr>
        <p:spPr>
          <a:xfrm>
            <a:off x="0" y="2400300"/>
            <a:ext cx="9144000" cy="1700705"/>
          </a:xfrm>
          <a:prstGeom prst="rect">
            <a:avLst/>
          </a:prstGeom>
          <a:solidFill>
            <a:srgbClr val="FFA400">
              <a:alpha val="72941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lvl="0"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s-ES" sz="3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Reporte de Gestión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s-E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Relaciones Públicas</a:t>
            </a:r>
            <a:endParaRPr lang="es-PA" sz="2800" dirty="0">
              <a:solidFill>
                <a:srgbClr val="0B215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A" sz="2800" dirty="0">
                <a:latin typeface="Arial" panose="020B0604020202020204" pitchFamily="34" charset="0"/>
                <a:cs typeface="Arial" panose="020B0604020202020204" pitchFamily="34" charset="0"/>
              </a:rPr>
              <a:t>Octubre 2020</a:t>
            </a:r>
          </a:p>
        </p:txBody>
      </p:sp>
    </p:spTree>
    <p:extLst>
      <p:ext uri="{BB962C8B-B14F-4D97-AF65-F5344CB8AC3E}">
        <p14:creationId xmlns:p14="http://schemas.microsoft.com/office/powerpoint/2010/main" val="891927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15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https://www.telemetro.com/nacionales/2020/10/15/expo-feria-asociacion-empresas-panama/3348756.html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Telemetro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128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1,303.47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5,213.88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B58E739A-FD0E-AC49-97CC-7B24FB58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87D23A-F83C-E445-B88E-A4529AE808AB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4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16 de Octubre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América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Impreso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2,779.92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11,119.68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Impres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77240"/>
            <a:ext cx="777240" cy="7772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3A657D5-1AA7-FA4B-9607-E29F9DF16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12825"/>
            <a:ext cx="3973546" cy="42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142FA228-1187-EB4C-9AA5-0D511056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69979B-3A1A-9749-BB28-7E86D2D59B83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Impreso</a:t>
            </a:r>
          </a:p>
        </p:txBody>
      </p:sp>
    </p:spTree>
    <p:extLst>
      <p:ext uri="{BB962C8B-B14F-4D97-AF65-F5344CB8AC3E}">
        <p14:creationId xmlns:p14="http://schemas.microsoft.com/office/powerpoint/2010/main" val="558831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16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https://grupostt.com/2020/10/16/expo-feria-de-empresas-panama-pacifico-2020/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Grupo STT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1A5A0546-4455-D742-9B96-3B176F2C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68A248-B4D4-A042-89AA-5CEB6D2459C0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16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16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dirty="0"/>
              <a:t>https://</a:t>
            </a:r>
            <a:r>
              <a:rPr dirty="0" err="1"/>
              <a:t>www.pressreader.com</a:t>
            </a:r>
            <a:r>
              <a:rPr dirty="0"/>
              <a:t>/panama/panama-</a:t>
            </a:r>
            <a:r>
              <a:rPr dirty="0" err="1"/>
              <a:t>america</a:t>
            </a:r>
            <a:r>
              <a:rPr dirty="0"/>
              <a:t>/20201016/281745566866116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79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Press Reader- Panamá América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F76FD60-FE4D-1F49-9739-B9063192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6" y="2060575"/>
            <a:ext cx="4165600" cy="3997325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2F641B5E-87E5-2E41-8425-83B8E9BE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4FBA95-8DAD-9D49-8917-0C7A21D9AD85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874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17 de Octubre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Radio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228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243.96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975.84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Ra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675200" cy="5212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C1A3693-C0FD-8646-AAA4-D3A98F34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2065340"/>
            <a:ext cx="4382465" cy="23923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6F3456-8476-C44F-A98B-E458900B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863" y="138790"/>
            <a:ext cx="5975927" cy="729890"/>
          </a:xfrm>
        </p:spPr>
        <p:txBody>
          <a:bodyPr>
            <a:normAutofit/>
          </a:bodyPr>
          <a:lstStyle/>
          <a:p>
            <a:pPr algn="ctr">
              <a:defRPr sz="3500" b="1"/>
            </a:pPr>
            <a:r>
              <a:rPr sz="3200" dirty="0" err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</a:t>
            </a:r>
            <a:r>
              <a:rPr sz="3200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Radio</a:t>
            </a:r>
          </a:p>
        </p:txBody>
      </p:sp>
    </p:spTree>
    <p:extLst>
      <p:ext uri="{BB962C8B-B14F-4D97-AF65-F5344CB8AC3E}">
        <p14:creationId xmlns:p14="http://schemas.microsoft.com/office/powerpoint/2010/main" val="622350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17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t>https://www.radiopanama.com.pa/noticias/actualidad/expoferia-2020-se-realizara-de-manera-virtual/20201017/nota/4078494.aspx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1A71F889-374D-8242-809E-D9845D06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1CD34A-239F-F049-A91B-8C3B02625126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254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t>https://www.viajesboletin.com/categorias/principales/panama/76501-anuncian-feria-de-la-asociacion-de-empresas-del-area-panama-pacifico/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Viajes Boletín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2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1673D64A-BD2F-3D46-950B-F0C39CF4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3A9E8F-20AC-4F4B-86B3-D076AEC43DDE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23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19 de Octubre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245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3,675.00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14,700.00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8581" cy="52120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E9206C7-94D9-5449-A1E6-0D0FEA350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60575"/>
            <a:ext cx="50165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38776271-F825-4248-98A5-7667F352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4C115D-53AD-794D-8D6E-6308E58435E9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Televisión</a:t>
            </a:r>
          </a:p>
        </p:txBody>
      </p:sp>
    </p:spTree>
    <p:extLst>
      <p:ext uri="{BB962C8B-B14F-4D97-AF65-F5344CB8AC3E}">
        <p14:creationId xmlns:p14="http://schemas.microsoft.com/office/powerpoint/2010/main" val="1304542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dirty="0"/>
              <a:t>https://</a:t>
            </a:r>
            <a:r>
              <a:rPr dirty="0" err="1"/>
              <a:t>www.youtube.com</a:t>
            </a:r>
            <a:r>
              <a:rPr dirty="0"/>
              <a:t>/</a:t>
            </a:r>
            <a:r>
              <a:rPr dirty="0" err="1"/>
              <a:t>watch?v</a:t>
            </a:r>
            <a:r>
              <a:rPr dirty="0"/>
              <a:t>=mNC2lC4ALFY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1,225.00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4,900.00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 err="1"/>
                        <a:t>Positiva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3369F3-CBB1-A04D-A5E7-4CBF5D9C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2067950"/>
            <a:ext cx="4458880" cy="3918513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84ADB9D1-9FA7-BB4E-95EC-AB17E32C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388F39-3BAD-6D41-8A42-7F002BC529C7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1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https://</a:t>
            </a:r>
            <a:r>
              <a:rPr dirty="0" err="1"/>
              <a:t>nexnoticias.ruplayers.com</a:t>
            </a:r>
            <a:r>
              <a:rPr dirty="0"/>
              <a:t>/04B6ltCmaHGAfo0/</a:t>
            </a:r>
            <a:r>
              <a:rPr dirty="0" err="1"/>
              <a:t>entrevista</a:t>
            </a:r>
            <a:r>
              <a:rPr dirty="0"/>
              <a:t>-a-</a:t>
            </a:r>
            <a:r>
              <a:rPr dirty="0" err="1"/>
              <a:t>jaime</a:t>
            </a:r>
            <a:r>
              <a:rPr dirty="0"/>
              <a:t>-</a:t>
            </a:r>
            <a:r>
              <a:rPr dirty="0" err="1"/>
              <a:t>carrizo</a:t>
            </a:r>
            <a:r>
              <a:rPr dirty="0"/>
              <a:t>-</a:t>
            </a:r>
            <a:r>
              <a:rPr dirty="0" err="1"/>
              <a:t>presidente</a:t>
            </a:r>
            <a:r>
              <a:rPr dirty="0"/>
              <a:t>-de-la-</a:t>
            </a:r>
            <a:r>
              <a:rPr dirty="0" err="1"/>
              <a:t>asoc</a:t>
            </a:r>
            <a:r>
              <a:rPr dirty="0"/>
              <a:t>-</a:t>
            </a:r>
            <a:r>
              <a:rPr dirty="0" err="1"/>
              <a:t>adedapp.html</a:t>
            </a:r>
            <a:endParaRPr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1,225.00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4,900.00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5737D4-BD01-5C4E-AFF6-3245FAEF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4" y="2060575"/>
            <a:ext cx="4949505" cy="2997200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21100B12-9E58-2849-9721-510D06F9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40DF65-0CEE-EB42-91D9-1E8B32E64B43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5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395288" y="1170176"/>
            <a:ext cx="837212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El presente informe es para poder presentarles la evolución de la gestión de Relaciones Públicas que realizó </a:t>
            </a:r>
            <a:r>
              <a:rPr lang="es-ES" sz="1600" b="1" i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Comsmarket</a:t>
            </a: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para la </a:t>
            </a:r>
            <a:r>
              <a:rPr lang="es-ES" sz="16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Asociación de Empresas del Área Panamá Pacífico</a:t>
            </a: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durante el mes de </a:t>
            </a:r>
            <a:r>
              <a:rPr lang="es-ES" sz="16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octubre</a:t>
            </a: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en el mismo podrán observar diversos KPI de la gestión. 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En donde sumamos al siguiente objetivo principal: 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Posicionamos a </a:t>
            </a:r>
            <a:r>
              <a:rPr lang="es-ES" sz="16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ADEDAPP</a:t>
            </a: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como un </a:t>
            </a:r>
            <a:r>
              <a:rPr lang="es-ES" sz="16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vocero clave y aliado estratégico en la reactivación de la economía del país</a:t>
            </a: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a través de las empresas que hacen parte de la comunidad comercial.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37;p30"/>
          <p:cNvSpPr txBox="1"/>
          <p:nvPr/>
        </p:nvSpPr>
        <p:spPr>
          <a:xfrm>
            <a:off x="1862416" y="240325"/>
            <a:ext cx="6168307" cy="54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s-PA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rgbClr val="FF7C07"/>
                </a:solidFill>
                <a:sym typeface="Calibri"/>
              </a:rPr>
              <a:t>Introducción</a:t>
            </a:r>
            <a:endParaRPr dirty="0">
              <a:solidFill>
                <a:srgbClr val="FF7C07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924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https://pa.domiplay.net/video/entrevista-a-jaime-carrizo-presidente-19-10-20-nex-mnclfy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1,225.00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4,900.00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3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69D08ED8-47E4-4F4A-AA8E-259BA77A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4D08C5-1C55-064E-BBF7-EF3E4FC93F19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313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https://www.dailymotion.com/video/x7wxvej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1,225.00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4,900.00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3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823364FE-3A2D-9148-8DFA-063505F5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2C0E31-2994-204B-990D-7A34F8DACAEA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981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19 de Octubre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65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1,985.75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7,943.00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8581" cy="52120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3EEC24B-C925-6F42-B8CF-4EFD9F42E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60575"/>
            <a:ext cx="4535487" cy="261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DC1B4E40-21A9-714B-93E1-066232400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2B955F-8801-4040-ACE5-B18C1F2568F6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Televisión</a:t>
            </a:r>
          </a:p>
        </p:txBody>
      </p:sp>
    </p:spTree>
    <p:extLst>
      <p:ext uri="{BB962C8B-B14F-4D97-AF65-F5344CB8AC3E}">
        <p14:creationId xmlns:p14="http://schemas.microsoft.com/office/powerpoint/2010/main" val="3381856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19 de Octubre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ECOTV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60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2,400.00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8581" cy="52120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C10B785-3035-064E-BA4E-56579F73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60575"/>
            <a:ext cx="5074745" cy="235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02558BE6-C04D-3241-B91B-7B3563B5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326FA0-2264-DC4F-A72B-0FC62FDD0D0D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Televisión</a:t>
            </a:r>
          </a:p>
        </p:txBody>
      </p:sp>
    </p:spTree>
    <p:extLst>
      <p:ext uri="{BB962C8B-B14F-4D97-AF65-F5344CB8AC3E}">
        <p14:creationId xmlns:p14="http://schemas.microsoft.com/office/powerpoint/2010/main" val="1791302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t>https://www.diaadia.com.pa/el-pais/mitradel-participa-de-la-expo-feria-de-panama-pacifico-2020-371552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A3BA8898-8AB0-8D40-806B-EF9E24E1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555494-06D6-0944-958C-ECBCB601CA8A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284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21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https://www.panama24horas.com.pa/panama/mitradel-participa-de-la-expo-feria-de-adedapp-2020/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24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5B8C99DE-4616-0947-A412-3CC6ACBC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D06045-5C56-374C-9EDD-6DF5151EC661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Web</a:t>
            </a:r>
            <a:endParaRPr lang="es-PA" sz="3200" b="1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174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22 de Octubre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La Exitosa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Radio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900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963.00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3,852.00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Ra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675200" cy="52120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312E06C-1CD8-B54D-852E-65C5C807A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" t="7705" r="4733" b="6347"/>
          <a:stretch/>
        </p:blipFill>
        <p:spPr bwMode="auto">
          <a:xfrm>
            <a:off x="179388" y="2060575"/>
            <a:ext cx="4821237" cy="28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EA0001A-9506-E749-94C8-FC98624405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217" b="27100"/>
          <a:stretch/>
        </p:blipFill>
        <p:spPr>
          <a:xfrm>
            <a:off x="868650" y="4697482"/>
            <a:ext cx="2987963" cy="133512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96EBE2E-FFCF-4F47-B2DB-413C7CF06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863" y="138790"/>
            <a:ext cx="5975927" cy="729890"/>
          </a:xfrm>
        </p:spPr>
        <p:txBody>
          <a:bodyPr>
            <a:normAutofit/>
          </a:bodyPr>
          <a:lstStyle/>
          <a:p>
            <a:pPr algn="ctr">
              <a:defRPr sz="3500" b="1"/>
            </a:pPr>
            <a:r>
              <a:rPr sz="3200" dirty="0" err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</a:t>
            </a:r>
            <a:r>
              <a:rPr sz="3200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Radio</a:t>
            </a:r>
          </a:p>
        </p:txBody>
      </p:sp>
    </p:spTree>
    <p:extLst>
      <p:ext uri="{BB962C8B-B14F-4D97-AF65-F5344CB8AC3E}">
        <p14:creationId xmlns:p14="http://schemas.microsoft.com/office/powerpoint/2010/main" val="2311020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0BD1254-4449-FB44-9701-C0A433B5617B}"/>
              </a:ext>
            </a:extLst>
          </p:cNvPr>
          <p:cNvSpPr txBox="1">
            <a:spLocks/>
          </p:cNvSpPr>
          <p:nvPr/>
        </p:nvSpPr>
        <p:spPr>
          <a:xfrm>
            <a:off x="315951" y="3921331"/>
            <a:ext cx="3318984" cy="4119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es-ES" sz="3200" b="1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400" b="1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PUBLICACIONES </a:t>
            </a:r>
            <a:br>
              <a:rPr lang="es-ES" sz="2400" b="1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400" b="1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 REDES SOCIALES</a:t>
            </a:r>
            <a:endParaRPr lang="en-US" sz="32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B2A035-0614-8B48-82EF-B6E6D80FC5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1107" y="1503050"/>
            <a:ext cx="5186942" cy="345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04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https://twitter.com/ElCFPanama/status/1316409889393123330?s=20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El Capital Financiero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9.jpg"/>
          <p:cNvPicPr>
            <a:picLocks noChangeAspect="1"/>
          </p:cNvPicPr>
          <p:nvPr/>
        </p:nvPicPr>
        <p:blipFill rotWithShape="1">
          <a:blip r:embed="rId3"/>
          <a:srcRect l="18229" r="22247" b="45759"/>
          <a:stretch/>
        </p:blipFill>
        <p:spPr>
          <a:xfrm>
            <a:off x="179387" y="2073116"/>
            <a:ext cx="4035425" cy="3677282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CDF131A4-50A1-DB4A-90BC-0B7EEBE1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B103DA-BA62-034C-B2DF-40156FFE80C7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2916339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15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https://twitter.com/NoticieroPanama/status/1316776613120540677?s=20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Noticiero Panamá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15.jpg"/>
          <p:cNvPicPr>
            <a:picLocks noChangeAspect="1"/>
          </p:cNvPicPr>
          <p:nvPr/>
        </p:nvPicPr>
        <p:blipFill rotWithShape="1">
          <a:blip r:embed="rId3"/>
          <a:srcRect l="18229" r="21503" b="54315"/>
          <a:stretch/>
        </p:blipFill>
        <p:spPr>
          <a:xfrm>
            <a:off x="179388" y="2060575"/>
            <a:ext cx="4574893" cy="3467882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844DA40F-5793-EE41-BFC8-1659A48F6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A7DA7A-BF74-4541-915D-41AFE926DD52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48067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395288" y="909828"/>
            <a:ext cx="8307245" cy="449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>
              <a:lnSpc>
                <a:spcPct val="150000"/>
              </a:lnSpc>
            </a:pP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Durante el mes de octubre, hemos podido </a:t>
            </a:r>
            <a:r>
              <a:rPr lang="es-ES" sz="16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dar a conocer la propuesta de valor y los elementos diferenciadores de la Asociación de Empresas del Área Panamá Pacífico</a:t>
            </a: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a través de </a:t>
            </a:r>
            <a:r>
              <a:rPr lang="es-ES" sz="16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8</a:t>
            </a:r>
            <a:r>
              <a:rPr lang="es-ES" sz="1600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activaciones de </a:t>
            </a:r>
            <a:r>
              <a:rPr lang="es-ES" sz="16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Relaciones Públicas </a:t>
            </a:r>
            <a:r>
              <a:rPr lang="es-E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dirigida a </a:t>
            </a:r>
            <a:r>
              <a:rPr lang="es-ES" sz="1600" b="1" i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periodistas y medios</a:t>
            </a:r>
            <a:r>
              <a:rPr lang="es-E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que ha permitido </a:t>
            </a:r>
            <a:r>
              <a:rPr lang="es-ES" sz="1600" b="1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reforzar el posicionamiento </a:t>
            </a:r>
            <a:r>
              <a:rPr lang="es-E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 la asociación, y de su vocería ante la opinión pública. </a:t>
            </a:r>
          </a:p>
          <a:p>
            <a:pPr algn="just">
              <a:lnSpc>
                <a:spcPct val="150000"/>
              </a:lnSpc>
            </a:pPr>
            <a:endParaRPr sz="16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En este mes nuestro mensaje se enmarcó en el siguiente eje:  </a:t>
            </a:r>
            <a:endParaRPr sz="16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285750" indent="-285750" algn="just">
              <a:lnSpc>
                <a:spcPct val="150000"/>
              </a:lnSpc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s-PA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Potenciamos la imagen</a:t>
            </a:r>
            <a:r>
              <a:rPr lang="es-PA" sz="1600" dirty="0">
                <a:latin typeface="Arial" panose="020B0604020202020204" pitchFamily="34" charset="0"/>
                <a:cs typeface="Arial" panose="020B0604020202020204" pitchFamily="34" charset="0"/>
              </a:rPr>
              <a:t> de todas nuestras empresas miembros y mostramos los </a:t>
            </a:r>
            <a:r>
              <a:rPr lang="es-PA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grandes beneficios de formar parte del área económica especial de Panamá Pacífico.</a:t>
            </a:r>
            <a:endParaRPr sz="16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37;p30">
            <a:extLst>
              <a:ext uri="{FF2B5EF4-FFF2-40B4-BE49-F238E27FC236}">
                <a16:creationId xmlns:a16="http://schemas.microsoft.com/office/drawing/2014/main" id="{A187A0E3-4771-034A-9C72-715B2FA9A6A3}"/>
              </a:ext>
            </a:extLst>
          </p:cNvPr>
          <p:cNvSpPr txBox="1"/>
          <p:nvPr/>
        </p:nvSpPr>
        <p:spPr>
          <a:xfrm>
            <a:off x="1862416" y="240325"/>
            <a:ext cx="6168307" cy="54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s-PA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rgbClr val="FF7C07"/>
                </a:solidFill>
                <a:sym typeface="Calibri"/>
              </a:rPr>
              <a:t>Aportes</a:t>
            </a:r>
            <a:endParaRPr dirty="0">
              <a:solidFill>
                <a:srgbClr val="FF7C07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9762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15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https://twitter.com/TReporta/status/1316760755795091458?s=20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Telemetro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19.jpg"/>
          <p:cNvPicPr>
            <a:picLocks noChangeAspect="1"/>
          </p:cNvPicPr>
          <p:nvPr/>
        </p:nvPicPr>
        <p:blipFill rotWithShape="1">
          <a:blip r:embed="rId3"/>
          <a:srcRect l="19345" r="22247" b="53199"/>
          <a:stretch/>
        </p:blipFill>
        <p:spPr>
          <a:xfrm>
            <a:off x="189993" y="2060575"/>
            <a:ext cx="4482961" cy="35920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E77300D5-B5A6-F94E-862F-DA315B01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F6C8EBC-51A7-CC43-ADB7-B639D5FF448A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2201645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16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https://twitter.com/TReporta/status/1317004963495673856?s=20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Telemetro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23.jpg"/>
          <p:cNvPicPr>
            <a:picLocks noChangeAspect="1"/>
          </p:cNvPicPr>
          <p:nvPr/>
        </p:nvPicPr>
        <p:blipFill rotWithShape="1">
          <a:blip r:embed="rId3"/>
          <a:srcRect l="19345" r="21875" b="54315"/>
          <a:stretch/>
        </p:blipFill>
        <p:spPr>
          <a:xfrm>
            <a:off x="182850" y="2060575"/>
            <a:ext cx="4461933" cy="3467882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04D26135-9403-094A-96B4-DFABBD7A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5AF0235-3665-304C-A43F-DB98879D99E8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2081969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17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https://twitter.com/radiopanama/status/1317564509284859905?s=20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26.jpg"/>
          <p:cNvPicPr>
            <a:picLocks noChangeAspect="1"/>
          </p:cNvPicPr>
          <p:nvPr/>
        </p:nvPicPr>
        <p:blipFill rotWithShape="1">
          <a:blip r:embed="rId3"/>
          <a:srcRect l="19345" r="22991" b="70313"/>
          <a:stretch/>
        </p:blipFill>
        <p:spPr>
          <a:xfrm>
            <a:off x="204281" y="2060575"/>
            <a:ext cx="4017788" cy="2068513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8ADBFC5E-2C1C-9D48-9146-5D3EE247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A4AD9B9-1191-174F-8CEC-95BC5DF0AF9C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3917863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https://twitter.com/TravelPanamaNew/status/1318280935570329611?s=20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Travel Panama News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29.jpg"/>
          <p:cNvPicPr>
            <a:picLocks noChangeAspect="1"/>
          </p:cNvPicPr>
          <p:nvPr/>
        </p:nvPicPr>
        <p:blipFill rotWithShape="1">
          <a:blip r:embed="rId3"/>
          <a:srcRect l="18601" r="22619" b="69941"/>
          <a:stretch/>
        </p:blipFill>
        <p:spPr>
          <a:xfrm>
            <a:off x="182850" y="2045969"/>
            <a:ext cx="4101361" cy="2097405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33273391-FC80-AD46-94C5-0D14ADA8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9CAB1D-93E3-7D41-A8DE-6FBA7064E10B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1250535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https://twitter.com/tvnnoticias/status/1318343401952215040?s=19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 err="1"/>
                        <a:t>Positiva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36.jpg"/>
          <p:cNvPicPr>
            <a:picLocks noChangeAspect="1"/>
          </p:cNvPicPr>
          <p:nvPr/>
        </p:nvPicPr>
        <p:blipFill rotWithShape="1">
          <a:blip r:embed="rId3"/>
          <a:srcRect l="21205" r="21875" b="50595"/>
          <a:stretch/>
        </p:blipFill>
        <p:spPr>
          <a:xfrm>
            <a:off x="218569" y="2060575"/>
            <a:ext cx="4024819" cy="3493438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2FF3120F-FA2A-E149-AB9B-55F312BA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F2635C-16C1-0042-9DEC-CDB21456CF57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3949598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https://twitter.com/BoletinViajes/status/1318537453922258944?s=20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Viajes Boletín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38.jpg"/>
          <p:cNvPicPr>
            <a:picLocks noChangeAspect="1"/>
          </p:cNvPicPr>
          <p:nvPr/>
        </p:nvPicPr>
        <p:blipFill rotWithShape="1">
          <a:blip r:embed="rId3"/>
          <a:srcRect l="17857" r="21504" b="53571"/>
          <a:stretch/>
        </p:blipFill>
        <p:spPr>
          <a:xfrm>
            <a:off x="179388" y="2060575"/>
            <a:ext cx="4306490" cy="3297238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707CBE7-684D-7141-B7BD-DF870D18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8A3FEE-B2D8-394C-911E-081C4EA15177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133515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https://twitter.com/iberoamericav/status/1318552327297564672?s=20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34149"/>
              </p:ext>
            </p:extLst>
          </p:nvPr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rPr dirty="0"/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rPr lang="es-ES" dirty="0"/>
                        <a:t>Viajes </a:t>
                      </a:r>
                      <a:r>
                        <a:rPr dirty="0" err="1"/>
                        <a:t>Ibero</a:t>
                      </a:r>
                      <a:r>
                        <a:rPr dirty="0"/>
                        <a:t> América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 err="1"/>
                        <a:t>Positiva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39.jpg"/>
          <p:cNvPicPr>
            <a:picLocks noChangeAspect="1"/>
          </p:cNvPicPr>
          <p:nvPr/>
        </p:nvPicPr>
        <p:blipFill rotWithShape="1">
          <a:blip r:embed="rId3"/>
          <a:srcRect l="18601" r="21875" b="52828"/>
          <a:stretch/>
        </p:blipFill>
        <p:spPr>
          <a:xfrm>
            <a:off x="179387" y="2060575"/>
            <a:ext cx="4532593" cy="359208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ED7910F0-D58D-BA4B-9068-40B01CD5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4CCEF3-B3E8-8941-BBAE-3ACD2D85A51C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555399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https://twitter.com/DiaaDiaPa/status/1318688449038184448?s=20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1.jpg"/>
          <p:cNvPicPr>
            <a:picLocks noChangeAspect="1"/>
          </p:cNvPicPr>
          <p:nvPr/>
        </p:nvPicPr>
        <p:blipFill rotWithShape="1">
          <a:blip r:embed="rId3"/>
          <a:srcRect l="18973" r="21503" b="69941"/>
          <a:stretch/>
        </p:blipFill>
        <p:spPr>
          <a:xfrm>
            <a:off x="168563" y="2060575"/>
            <a:ext cx="4403437" cy="2223736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DBF96CCC-F5B1-744A-AF53-B2F9FB89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9E83B6-7C3D-2A4B-B250-94354FAEDA43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3052020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https://twitter.com/radiopanama/status/1318771493799538688?s=20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8" name="Picture 6" descr="PANAMA PACIFICO 43.jpg">
            <a:extLst>
              <a:ext uri="{FF2B5EF4-FFF2-40B4-BE49-F238E27FC236}">
                <a16:creationId xmlns:a16="http://schemas.microsoft.com/office/drawing/2014/main" id="{134922D8-4BC5-B044-84D1-2F33994B3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17" r="23735" b="53943"/>
          <a:stretch/>
        </p:blipFill>
        <p:spPr>
          <a:xfrm>
            <a:off x="395288" y="1720734"/>
            <a:ext cx="4371796" cy="3560714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03705940-E173-EF49-9D3C-82789A61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2F60C2-63B2-5D49-B72F-5DA416EFC27B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1265589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https://twitter.com/radiopanama/status/1318617982252118016?s=20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8" name="Picture 6" descr="PANAMA PACIFICO 42.jpg">
            <a:extLst>
              <a:ext uri="{FF2B5EF4-FFF2-40B4-BE49-F238E27FC236}">
                <a16:creationId xmlns:a16="http://schemas.microsoft.com/office/drawing/2014/main" id="{17ED62A4-0E17-CB42-B71B-B60A3A0DD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17" r="23735" b="53943"/>
          <a:stretch/>
        </p:blipFill>
        <p:spPr>
          <a:xfrm>
            <a:off x="395288" y="1759766"/>
            <a:ext cx="4249737" cy="346130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C15CB107-030F-CD49-967A-A9AD088B6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621E7FC-E91B-4F4F-B282-B643132E2057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1126808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3">
            <a:extLst>
              <a:ext uri="{FF2B5EF4-FFF2-40B4-BE49-F238E27FC236}">
                <a16:creationId xmlns:a16="http://schemas.microsoft.com/office/drawing/2014/main" id="{BCC0DDB1-19E0-4F6D-A88F-8A1E0C5DB0B9}"/>
              </a:ext>
            </a:extLst>
          </p:cNvPr>
          <p:cNvSpPr txBox="1"/>
          <p:nvPr/>
        </p:nvSpPr>
        <p:spPr>
          <a:xfrm>
            <a:off x="395288" y="947583"/>
            <a:ext cx="8353425" cy="496289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Cantidad de Publicaciones:</a:t>
            </a:r>
          </a:p>
          <a:p>
            <a:pPr lvl="1">
              <a:lnSpc>
                <a:spcPct val="150000"/>
              </a:lnSpc>
            </a:pPr>
            <a:r>
              <a:rPr lang="es-PA" sz="1600" b="1" dirty="0">
                <a:latin typeface="Arial" panose="020B0604020202020204" pitchFamily="34" charset="0"/>
                <a:cs typeface="Arial" panose="020B0604020202020204" pitchFamily="34" charset="0"/>
              </a:rPr>
              <a:t>46 Publicaciones en TV, Radio, Impresos, Web y Twitter, en su gran mayoría tier 1</a:t>
            </a:r>
          </a:p>
          <a:p>
            <a:pPr lvl="1">
              <a:lnSpc>
                <a:spcPct val="150000"/>
              </a:lnSpc>
            </a:pPr>
            <a:endParaRPr lang="es-P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PA" sz="1600" dirty="0">
                <a:latin typeface="Arial" panose="020B0604020202020204" pitchFamily="34" charset="0"/>
                <a:cs typeface="Arial" panose="020B0604020202020204" pitchFamily="34" charset="0"/>
              </a:rPr>
              <a:t>	Valor Publicitario</a:t>
            </a:r>
          </a:p>
          <a:p>
            <a:pPr marL="1200150" lvl="2" indent="-285750" fontAlgn="b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A" sz="2000" b="1" dirty="0">
                <a:latin typeface="Arial" panose="020B0604020202020204" pitchFamily="34" charset="0"/>
                <a:cs typeface="Arial" panose="020B0604020202020204" pitchFamily="34" charset="0"/>
              </a:rPr>
              <a:t>B/.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42,645.05</a:t>
            </a:r>
          </a:p>
          <a:p>
            <a:pPr>
              <a:lnSpc>
                <a:spcPct val="150000"/>
              </a:lnSpc>
            </a:pPr>
            <a:r>
              <a:rPr lang="es-PA" sz="1600" dirty="0">
                <a:latin typeface="Arial" panose="020B0604020202020204" pitchFamily="34" charset="0"/>
                <a:cs typeface="Arial" panose="020B0604020202020204" pitchFamily="34" charset="0"/>
              </a:rPr>
              <a:t>	Valor Informativo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A" sz="2000" b="1" dirty="0">
                <a:latin typeface="Arial" panose="020B0604020202020204" pitchFamily="34" charset="0"/>
                <a:cs typeface="Arial" panose="020B0604020202020204" pitchFamily="34" charset="0"/>
              </a:rPr>
              <a:t>B/. 170,580.20</a:t>
            </a:r>
          </a:p>
          <a:p>
            <a:pPr>
              <a:lnSpc>
                <a:spcPct val="150000"/>
              </a:lnSpc>
            </a:pPr>
            <a:r>
              <a:rPr lang="es-PA" sz="1600" dirty="0">
                <a:latin typeface="Arial" panose="020B0604020202020204" pitchFamily="34" charset="0"/>
                <a:cs typeface="Arial" panose="020B0604020202020204" pitchFamily="34" charset="0"/>
              </a:rPr>
              <a:t>	Tono de a comunicación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A" sz="1600" b="1" dirty="0">
                <a:latin typeface="Arial" panose="020B0604020202020204" pitchFamily="34" charset="0"/>
                <a:cs typeface="Arial" panose="020B0604020202020204" pitchFamily="34" charset="0"/>
              </a:rPr>
              <a:t>100% Positivo</a:t>
            </a:r>
          </a:p>
          <a:p>
            <a:pPr>
              <a:lnSpc>
                <a:spcPct val="150000"/>
              </a:lnSpc>
            </a:pPr>
            <a:r>
              <a:rPr lang="es-PA" sz="1600" dirty="0">
                <a:latin typeface="Arial" panose="020B0604020202020204" pitchFamily="34" charset="0"/>
                <a:cs typeface="Arial" panose="020B0604020202020204" pitchFamily="34" charset="0"/>
              </a:rPr>
              <a:t>	Presencia de Marca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A" sz="1600" b="1" dirty="0">
                <a:latin typeface="Arial" panose="020B0604020202020204" pitchFamily="34" charset="0"/>
                <a:cs typeface="Arial" panose="020B0604020202020204" pitchFamily="34" charset="0"/>
              </a:rPr>
              <a:t>46/46</a:t>
            </a:r>
          </a:p>
          <a:p>
            <a:pPr>
              <a:lnSpc>
                <a:spcPct val="150000"/>
              </a:lnSpc>
            </a:pPr>
            <a:r>
              <a:rPr lang="es-PA" sz="1600" dirty="0">
                <a:latin typeface="Arial" panose="020B0604020202020204" pitchFamily="34" charset="0"/>
                <a:cs typeface="Arial" panose="020B0604020202020204" pitchFamily="34" charset="0"/>
              </a:rPr>
              <a:t>	Presencia de vocero y Quote de vocero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PA" sz="1600" b="1" dirty="0">
                <a:solidFill>
                  <a:prstClr val="black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46</a:t>
            </a:r>
            <a:r>
              <a:rPr kumimoji="0" lang="es-PA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/46</a:t>
            </a:r>
            <a:endParaRPr kumimoji="0" lang="es-E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Arial" charset="0"/>
              <a:cs typeface="Arial" charset="0"/>
            </a:endParaRPr>
          </a:p>
        </p:txBody>
      </p:sp>
      <p:sp>
        <p:nvSpPr>
          <p:cNvPr id="4" name="Google Shape;237;p30">
            <a:extLst>
              <a:ext uri="{FF2B5EF4-FFF2-40B4-BE49-F238E27FC236}">
                <a16:creationId xmlns:a16="http://schemas.microsoft.com/office/drawing/2014/main" id="{7DCE403D-F05B-2345-8E85-5EEF69924000}"/>
              </a:ext>
            </a:extLst>
          </p:cNvPr>
          <p:cNvSpPr txBox="1"/>
          <p:nvPr/>
        </p:nvSpPr>
        <p:spPr>
          <a:xfrm>
            <a:off x="1862416" y="240325"/>
            <a:ext cx="6168307" cy="54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s-PA"/>
            </a:defPPr>
            <a:lvl1pPr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rgbClr val="FF7C07"/>
                </a:solidFill>
                <a:sym typeface="Calibri"/>
              </a:rPr>
              <a:t>Aportes en número</a:t>
            </a:r>
            <a:endParaRPr dirty="0">
              <a:solidFill>
                <a:srgbClr val="FF7C07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497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21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https://twitter.com/DiaaDiaPa/status/1318780301364121601?s=20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4.jpg"/>
          <p:cNvPicPr>
            <a:picLocks noChangeAspect="1"/>
          </p:cNvPicPr>
          <p:nvPr/>
        </p:nvPicPr>
        <p:blipFill rotWithShape="1">
          <a:blip r:embed="rId3"/>
          <a:srcRect l="18601" r="20759" b="69196"/>
          <a:stretch/>
        </p:blipFill>
        <p:spPr>
          <a:xfrm>
            <a:off x="179388" y="2060575"/>
            <a:ext cx="4662726" cy="236855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F621E769-0FAE-1F44-B921-FFA69360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D5E3FA6-7CD1-2341-8472-3E32CC751353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944515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21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https://twitter.com/DiaaDiaPa/status/1319047059463409664?s=20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5.jpg"/>
          <p:cNvPicPr>
            <a:picLocks noChangeAspect="1"/>
          </p:cNvPicPr>
          <p:nvPr/>
        </p:nvPicPr>
        <p:blipFill rotWithShape="1">
          <a:blip r:embed="rId3"/>
          <a:srcRect l="18973" r="22619" b="46131"/>
          <a:stretch/>
        </p:blipFill>
        <p:spPr>
          <a:xfrm>
            <a:off x="189994" y="2060574"/>
            <a:ext cx="3824794" cy="3527581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D2E255A5-C039-3E4E-89E7-0309B118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F65AEA-BCD6-0E46-B3F9-B396110639E0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3746409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rPr dirty="0"/>
              <a:t>2</a:t>
            </a:r>
            <a:r>
              <a:rPr lang="es-ES" dirty="0"/>
              <a:t>2</a:t>
            </a:r>
            <a:r>
              <a:rPr dirty="0"/>
              <a:t> de </a:t>
            </a:r>
            <a:r>
              <a:rPr dirty="0" err="1"/>
              <a:t>Octubre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https://twitter.com/DiaaDiaPa/status/1319092357459931136?s=20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6.jpg"/>
          <p:cNvPicPr>
            <a:picLocks noChangeAspect="1"/>
          </p:cNvPicPr>
          <p:nvPr/>
        </p:nvPicPr>
        <p:blipFill rotWithShape="1">
          <a:blip r:embed="rId3"/>
          <a:srcRect l="18973" r="21131" b="69196"/>
          <a:stretch/>
        </p:blipFill>
        <p:spPr>
          <a:xfrm>
            <a:off x="179389" y="2060576"/>
            <a:ext cx="4392612" cy="2259058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507118F1-222B-B14D-9F5C-3B657A0C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C88B7E-69FA-AE44-BF03-B1BF80BC8EAA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1378939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rPr dirty="0"/>
              <a:t>2</a:t>
            </a:r>
            <a:r>
              <a:rPr lang="es-ES" dirty="0"/>
              <a:t>3</a:t>
            </a:r>
            <a:r>
              <a:rPr dirty="0"/>
              <a:t> de </a:t>
            </a:r>
            <a:r>
              <a:rPr dirty="0" err="1"/>
              <a:t>Octubre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t>https://twitter.com/DiaaDiaPa/status/1319454745279582209?s=20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8.jpg"/>
          <p:cNvPicPr>
            <a:picLocks noChangeAspect="1"/>
          </p:cNvPicPr>
          <p:nvPr/>
        </p:nvPicPr>
        <p:blipFill rotWithShape="1">
          <a:blip r:embed="rId3"/>
          <a:srcRect l="20089" r="21875" b="69196"/>
          <a:stretch/>
        </p:blipFill>
        <p:spPr>
          <a:xfrm>
            <a:off x="197137" y="2060575"/>
            <a:ext cx="4085627" cy="2168525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9FE4930E-42BE-DD41-AACB-36A3C15D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DCB751-15BE-7749-92FA-60625DDE370D}"/>
              </a:ext>
            </a:extLst>
          </p:cNvPr>
          <p:cNvSpPr txBox="1">
            <a:spLocks/>
          </p:cNvSpPr>
          <p:nvPr/>
        </p:nvSpPr>
        <p:spPr>
          <a:xfrm>
            <a:off x="1679863" y="138790"/>
            <a:ext cx="5975927" cy="729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3500" b="1"/>
            </a:pPr>
            <a:r>
              <a:rPr lang="es-PA" sz="3200" b="1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 - Twitter</a:t>
            </a:r>
          </a:p>
        </p:txBody>
      </p:sp>
    </p:spTree>
    <p:extLst>
      <p:ext uri="{BB962C8B-B14F-4D97-AF65-F5344CB8AC3E}">
        <p14:creationId xmlns:p14="http://schemas.microsoft.com/office/powerpoint/2010/main" val="1744706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n" descr="Imagen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57387" y="-1676108"/>
            <a:ext cx="915290" cy="903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59418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0BD1254-4449-FB44-9701-C0A433B5617B}"/>
              </a:ext>
            </a:extLst>
          </p:cNvPr>
          <p:cNvSpPr txBox="1">
            <a:spLocks/>
          </p:cNvSpPr>
          <p:nvPr/>
        </p:nvSpPr>
        <p:spPr>
          <a:xfrm>
            <a:off x="315951" y="3921331"/>
            <a:ext cx="3318984" cy="4119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br>
              <a:rPr lang="es-ES" sz="3200" b="1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400" b="1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PUBLICACIONES </a:t>
            </a:r>
            <a:br>
              <a:rPr lang="es-ES" sz="2400" b="1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400" b="1" i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 MEDIOS TRADICIONALES Y DIGITALES</a:t>
            </a:r>
            <a:endParaRPr lang="en-US" sz="32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B2A035-0614-8B48-82EF-B6E6D80FC5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1107" y="1503050"/>
            <a:ext cx="5186942" cy="345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4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863" y="138790"/>
            <a:ext cx="5975927" cy="729890"/>
          </a:xfrm>
        </p:spPr>
        <p:txBody>
          <a:bodyPr>
            <a:normAutofit/>
          </a:bodyPr>
          <a:lstStyle/>
          <a:p>
            <a:pPr algn="ctr">
              <a:defRPr sz="3500" b="1"/>
            </a:pPr>
            <a:r>
              <a:rPr sz="3200" dirty="0" err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</a:t>
            </a:r>
            <a:r>
              <a:rPr sz="3200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Radio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10 de Octubre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Radio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265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283.55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1,134.20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Ra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675200" cy="5212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D5D3DEA-5079-BA47-AF60-2C9958C4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2065340"/>
            <a:ext cx="4382465" cy="23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86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dirty="0"/>
              <a:t>https://</a:t>
            </a:r>
            <a:r>
              <a:rPr dirty="0" err="1"/>
              <a:t>www.radiopanama.com.pa</a:t>
            </a:r>
            <a:r>
              <a:rPr dirty="0"/>
              <a:t>/</a:t>
            </a:r>
            <a:r>
              <a:rPr dirty="0" err="1"/>
              <a:t>noticias</a:t>
            </a:r>
            <a:r>
              <a:rPr dirty="0"/>
              <a:t>/</a:t>
            </a:r>
            <a:r>
              <a:rPr dirty="0" err="1"/>
              <a:t>actualidad</a:t>
            </a:r>
            <a:r>
              <a:rPr dirty="0"/>
              <a:t>/inaugura-expo-feria-de-adedap-se-centrara-en-turismo-tecnologia-educacion-emprendimientos-y-vacantes/20201020/nota/4079168.aspx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23F5295-2B41-B142-BC16-617AD086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46" y="2060575"/>
            <a:ext cx="3939317" cy="40626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345CA8F-4B97-444B-B6C0-89F82742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863" y="138790"/>
            <a:ext cx="5975927" cy="729890"/>
          </a:xfrm>
        </p:spPr>
        <p:txBody>
          <a:bodyPr>
            <a:normAutofit/>
          </a:bodyPr>
          <a:lstStyle/>
          <a:p>
            <a:pPr algn="ctr">
              <a:defRPr sz="3500" b="1"/>
            </a:pPr>
            <a:r>
              <a:rPr sz="3200" dirty="0" err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</a:t>
            </a:r>
            <a:r>
              <a:rPr sz="3200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s-ES" sz="3200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sz="3200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3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97280"/>
            <a:ext cx="1828800" cy="274320"/>
          </a:xfrm>
        </p:spPr>
        <p:txBody>
          <a:bodyPr>
            <a:normAutofit fontScale="92500" lnSpcReduction="20000"/>
          </a:bodyPr>
          <a:lstStyle/>
          <a:p>
            <a:pPr>
              <a:defRPr sz="1600" b="1"/>
            </a:pPr>
            <a:r>
              <a:t>13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t>https://www.panama24horas.com.pa/empresas/expo-feria-de-la-asociacion-de-empresas-del-area-panama-pacifico-un-encuentro-de-crecimiento-bienestar-y-emprendimiento/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99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24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0CEE664-2A5F-4845-9993-3E706EF8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863" y="138790"/>
            <a:ext cx="5975927" cy="729890"/>
          </a:xfrm>
        </p:spPr>
        <p:txBody>
          <a:bodyPr>
            <a:normAutofit/>
          </a:bodyPr>
          <a:lstStyle/>
          <a:p>
            <a:pPr algn="ctr">
              <a:defRPr sz="3500" b="1"/>
            </a:pPr>
            <a:r>
              <a:rPr sz="3200" dirty="0" err="1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Publicaciones</a:t>
            </a:r>
            <a:r>
              <a:rPr sz="3200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s-ES" sz="3200" dirty="0">
                <a:solidFill>
                  <a:srgbClr val="FFA4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sz="3200" dirty="0">
              <a:solidFill>
                <a:srgbClr val="FFA4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850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12828</TotalTime>
  <Words>2671</Words>
  <Application>Microsoft Macintosh PowerPoint</Application>
  <PresentationFormat>Presentación en pantalla (4:3)</PresentationFormat>
  <Paragraphs>1082</Paragraphs>
  <Slides>54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Noto Sans Symbols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Publicaciones - Radio</vt:lpstr>
      <vt:lpstr>Publicaciones - Web</vt:lpstr>
      <vt:lpstr>Publicaciones - Web</vt:lpstr>
      <vt:lpstr>Publicaciones - Web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Publicaciones - Radio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Publicaciones - Radio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Comsmarket 2</dc:creator>
  <cp:lastModifiedBy>cm@comsmarket.com</cp:lastModifiedBy>
  <cp:revision>292</cp:revision>
  <cp:lastPrinted>2019-11-18T20:53:53Z</cp:lastPrinted>
  <dcterms:created xsi:type="dcterms:W3CDTF">2019-05-27T22:30:32Z</dcterms:created>
  <dcterms:modified xsi:type="dcterms:W3CDTF">2020-11-16T20:34:14Z</dcterms:modified>
</cp:coreProperties>
</file>